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Lst>
  <p:sldIdLst>
    <p:sldId id="258" r:id="rId5"/>
    <p:sldId id="269" r:id="rId6"/>
    <p:sldId id="263" r:id="rId7"/>
    <p:sldId id="264" r:id="rId8"/>
    <p:sldId id="270" r:id="rId9"/>
    <p:sldId id="262" r:id="rId10"/>
    <p:sldId id="261" r:id="rId11"/>
    <p:sldId id="265" r:id="rId12"/>
    <p:sldId id="266" r:id="rId13"/>
    <p:sldId id="260" r:id="rId14"/>
    <p:sldId id="27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30" autoAdjust="0"/>
  </p:normalViewPr>
  <p:slideViewPr>
    <p:cSldViewPr>
      <p:cViewPr>
        <p:scale>
          <a:sx n="75" d="100"/>
          <a:sy n="75" d="100"/>
        </p:scale>
        <p:origin x="-123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7FD77D0-876F-4635-8335-857860A639BE}" type="slidenum">
              <a:rPr lang="en-US" altLang="ru-RU"/>
              <a:pPr/>
              <a:t>‹#›</a:t>
            </a:fld>
            <a:endParaRPr lang="en-US" altLang="ru-RU"/>
          </a:p>
        </p:txBody>
      </p:sp>
    </p:spTree>
    <p:extLst>
      <p:ext uri="{BB962C8B-B14F-4D97-AF65-F5344CB8AC3E}">
        <p14:creationId xmlns:p14="http://schemas.microsoft.com/office/powerpoint/2010/main" val="303520219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D7FECB76-C7FE-4E0C-9A52-076362E1D8A3}" type="slidenum">
              <a:rPr lang="en-US" altLang="ru-RU"/>
              <a:pPr/>
              <a:t>‹#›</a:t>
            </a:fld>
            <a:endParaRPr lang="en-US" altLang="ru-RU"/>
          </a:p>
        </p:txBody>
      </p:sp>
    </p:spTree>
    <p:extLst>
      <p:ext uri="{BB962C8B-B14F-4D97-AF65-F5344CB8AC3E}">
        <p14:creationId xmlns:p14="http://schemas.microsoft.com/office/powerpoint/2010/main" val="88557952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9289948-1078-4332-8CB8-2B00A0947CBB}" type="slidenum">
              <a:rPr lang="en-US" altLang="ru-RU"/>
              <a:pPr/>
              <a:t>‹#›</a:t>
            </a:fld>
            <a:endParaRPr lang="en-US" altLang="ru-RU"/>
          </a:p>
        </p:txBody>
      </p:sp>
    </p:spTree>
    <p:extLst>
      <p:ext uri="{BB962C8B-B14F-4D97-AF65-F5344CB8AC3E}">
        <p14:creationId xmlns:p14="http://schemas.microsoft.com/office/powerpoint/2010/main" val="360418736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3BC2B7D-F495-4023-9F1B-812E539B4574}" type="slidenum">
              <a:rPr lang="en-US" altLang="ru-RU"/>
              <a:pPr/>
              <a:t>‹#›</a:t>
            </a:fld>
            <a:endParaRPr lang="en-US" altLang="ru-RU"/>
          </a:p>
        </p:txBody>
      </p:sp>
    </p:spTree>
    <p:extLst>
      <p:ext uri="{BB962C8B-B14F-4D97-AF65-F5344CB8AC3E}">
        <p14:creationId xmlns:p14="http://schemas.microsoft.com/office/powerpoint/2010/main" val="3135861642"/>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F41F25FA-313E-4F74-B239-8B07459EE6CC}" type="slidenum">
              <a:rPr lang="en-US" altLang="ru-RU"/>
              <a:pPr/>
              <a:t>‹#›</a:t>
            </a:fld>
            <a:endParaRPr lang="en-US" altLang="ru-RU"/>
          </a:p>
        </p:txBody>
      </p:sp>
    </p:spTree>
    <p:extLst>
      <p:ext uri="{BB962C8B-B14F-4D97-AF65-F5344CB8AC3E}">
        <p14:creationId xmlns:p14="http://schemas.microsoft.com/office/powerpoint/2010/main" val="126854765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0CE09DEB-05D1-488E-9CBA-F2479F584EFF}" type="slidenum">
              <a:rPr lang="en-US" altLang="ru-RU"/>
              <a:pPr/>
              <a:t>‹#›</a:t>
            </a:fld>
            <a:endParaRPr lang="en-US" altLang="ru-RU"/>
          </a:p>
        </p:txBody>
      </p:sp>
    </p:spTree>
    <p:extLst>
      <p:ext uri="{BB962C8B-B14F-4D97-AF65-F5344CB8AC3E}">
        <p14:creationId xmlns:p14="http://schemas.microsoft.com/office/powerpoint/2010/main" val="163961383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C6C3045C-771E-49F0-824E-7241B77199F3}" type="slidenum">
              <a:rPr lang="en-US" altLang="ru-RU"/>
              <a:pPr/>
              <a:t>‹#›</a:t>
            </a:fld>
            <a:endParaRPr lang="en-US" altLang="ru-RU"/>
          </a:p>
        </p:txBody>
      </p:sp>
    </p:spTree>
    <p:extLst>
      <p:ext uri="{BB962C8B-B14F-4D97-AF65-F5344CB8AC3E}">
        <p14:creationId xmlns:p14="http://schemas.microsoft.com/office/powerpoint/2010/main" val="377696415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A912C502-2B5C-4850-86D2-24918F74E1B9}" type="slidenum">
              <a:rPr lang="en-US" altLang="ru-RU"/>
              <a:pPr/>
              <a:t>‹#›</a:t>
            </a:fld>
            <a:endParaRPr lang="en-US" altLang="ru-RU"/>
          </a:p>
        </p:txBody>
      </p:sp>
    </p:spTree>
    <p:extLst>
      <p:ext uri="{BB962C8B-B14F-4D97-AF65-F5344CB8AC3E}">
        <p14:creationId xmlns:p14="http://schemas.microsoft.com/office/powerpoint/2010/main" val="2901056777"/>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5D8DB33D-0E18-4CC7-812B-0695A8EF2D85}" type="slidenum">
              <a:rPr lang="en-US" altLang="ru-RU"/>
              <a:pPr/>
              <a:t>‹#›</a:t>
            </a:fld>
            <a:endParaRPr lang="en-US" altLang="ru-RU"/>
          </a:p>
        </p:txBody>
      </p:sp>
    </p:spTree>
    <p:extLst>
      <p:ext uri="{BB962C8B-B14F-4D97-AF65-F5344CB8AC3E}">
        <p14:creationId xmlns:p14="http://schemas.microsoft.com/office/powerpoint/2010/main" val="4231814851"/>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B2ED7A31-DCF5-4D54-96F1-A1258DC1D0A5}" type="slidenum">
              <a:rPr lang="en-US" altLang="ru-RU"/>
              <a:pPr/>
              <a:t>‹#›</a:t>
            </a:fld>
            <a:endParaRPr lang="en-US" altLang="ru-RU"/>
          </a:p>
        </p:txBody>
      </p:sp>
    </p:spTree>
    <p:extLst>
      <p:ext uri="{BB962C8B-B14F-4D97-AF65-F5344CB8AC3E}">
        <p14:creationId xmlns:p14="http://schemas.microsoft.com/office/powerpoint/2010/main" val="364506938"/>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F12B48BC-75E1-4B73-80D3-F601D67A73D5}" type="slidenum">
              <a:rPr lang="en-US" altLang="ru-RU"/>
              <a:pPr/>
              <a:t>‹#›</a:t>
            </a:fld>
            <a:endParaRPr lang="en-US" altLang="ru-RU"/>
          </a:p>
        </p:txBody>
      </p:sp>
    </p:spTree>
    <p:extLst>
      <p:ext uri="{BB962C8B-B14F-4D97-AF65-F5344CB8AC3E}">
        <p14:creationId xmlns:p14="http://schemas.microsoft.com/office/powerpoint/2010/main" val="127873064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80E21A08-F37D-4A56-AA93-8107617882D6}" type="slidenum">
              <a:rPr lang="en-US" altLang="ru-RU"/>
              <a:pPr/>
              <a:t>‹#›</a:t>
            </a:fld>
            <a:endParaRPr lang="en-US" altLang="ru-RU"/>
          </a:p>
        </p:txBody>
      </p:sp>
    </p:spTree>
    <p:extLst>
      <p:ext uri="{BB962C8B-B14F-4D97-AF65-F5344CB8AC3E}">
        <p14:creationId xmlns:p14="http://schemas.microsoft.com/office/powerpoint/2010/main" val="98755438"/>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77D50DC0-C07B-493B-A5CE-53152C5E6DBB}" type="slidenum">
              <a:rPr lang="en-US" altLang="ru-RU"/>
              <a:pPr/>
              <a:t>‹#›</a:t>
            </a:fld>
            <a:endParaRPr lang="en-US" altLang="ru-RU"/>
          </a:p>
        </p:txBody>
      </p:sp>
    </p:spTree>
    <p:extLst>
      <p:ext uri="{BB962C8B-B14F-4D97-AF65-F5344CB8AC3E}">
        <p14:creationId xmlns:p14="http://schemas.microsoft.com/office/powerpoint/2010/main" val="1538338239"/>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9A1AC07-A85B-4C3E-B6AD-E0882C33EC30}" type="slidenum">
              <a:rPr lang="en-US" altLang="ru-RU"/>
              <a:pPr/>
              <a:t>‹#›</a:t>
            </a:fld>
            <a:endParaRPr lang="en-US" altLang="ru-RU"/>
          </a:p>
        </p:txBody>
      </p:sp>
    </p:spTree>
    <p:extLst>
      <p:ext uri="{BB962C8B-B14F-4D97-AF65-F5344CB8AC3E}">
        <p14:creationId xmlns:p14="http://schemas.microsoft.com/office/powerpoint/2010/main" val="4251923911"/>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1F8FEB7A-2AAE-4E90-BF5D-B31ADC1D616E}" type="slidenum">
              <a:rPr lang="en-US" altLang="ru-RU"/>
              <a:pPr/>
              <a:t>‹#›</a:t>
            </a:fld>
            <a:endParaRPr lang="en-US" altLang="ru-RU"/>
          </a:p>
        </p:txBody>
      </p:sp>
    </p:spTree>
    <p:extLst>
      <p:ext uri="{BB962C8B-B14F-4D97-AF65-F5344CB8AC3E}">
        <p14:creationId xmlns:p14="http://schemas.microsoft.com/office/powerpoint/2010/main" val="2898391724"/>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23F874F3-9203-4DC9-A77A-B1139695666F}" type="slidenum">
              <a:rPr lang="en-US" altLang="ru-RU"/>
              <a:pPr/>
              <a:t>‹#›</a:t>
            </a:fld>
            <a:endParaRPr lang="en-US" altLang="ru-RU"/>
          </a:p>
        </p:txBody>
      </p:sp>
    </p:spTree>
    <p:extLst>
      <p:ext uri="{BB962C8B-B14F-4D97-AF65-F5344CB8AC3E}">
        <p14:creationId xmlns:p14="http://schemas.microsoft.com/office/powerpoint/2010/main" val="3305518507"/>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D57BE842-AB4E-4700-8456-4C3198E4DB57}" type="slidenum">
              <a:rPr lang="en-US" altLang="ru-RU"/>
              <a:pPr/>
              <a:t>‹#›</a:t>
            </a:fld>
            <a:endParaRPr lang="en-US" altLang="ru-RU"/>
          </a:p>
        </p:txBody>
      </p:sp>
    </p:spTree>
    <p:extLst>
      <p:ext uri="{BB962C8B-B14F-4D97-AF65-F5344CB8AC3E}">
        <p14:creationId xmlns:p14="http://schemas.microsoft.com/office/powerpoint/2010/main" val="407204672"/>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632F43CC-5014-4A59-AEB0-36646930DD1C}" type="slidenum">
              <a:rPr lang="en-US" altLang="ru-RU"/>
              <a:pPr/>
              <a:t>‹#›</a:t>
            </a:fld>
            <a:endParaRPr lang="en-US" altLang="ru-RU"/>
          </a:p>
        </p:txBody>
      </p:sp>
    </p:spTree>
    <p:extLst>
      <p:ext uri="{BB962C8B-B14F-4D97-AF65-F5344CB8AC3E}">
        <p14:creationId xmlns:p14="http://schemas.microsoft.com/office/powerpoint/2010/main" val="2086704212"/>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888681A4-2B9F-49C3-B80D-9008EC077A4A}" type="slidenum">
              <a:rPr lang="en-US" altLang="ru-RU"/>
              <a:pPr/>
              <a:t>‹#›</a:t>
            </a:fld>
            <a:endParaRPr lang="en-US" altLang="ru-RU"/>
          </a:p>
        </p:txBody>
      </p:sp>
    </p:spTree>
    <p:extLst>
      <p:ext uri="{BB962C8B-B14F-4D97-AF65-F5344CB8AC3E}">
        <p14:creationId xmlns:p14="http://schemas.microsoft.com/office/powerpoint/2010/main" val="1818056144"/>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CF688E91-FB0A-4516-987C-90EE90C670EF}" type="slidenum">
              <a:rPr lang="en-US" altLang="ru-RU"/>
              <a:pPr/>
              <a:t>‹#›</a:t>
            </a:fld>
            <a:endParaRPr lang="en-US" altLang="ru-RU"/>
          </a:p>
        </p:txBody>
      </p:sp>
    </p:spTree>
    <p:extLst>
      <p:ext uri="{BB962C8B-B14F-4D97-AF65-F5344CB8AC3E}">
        <p14:creationId xmlns:p14="http://schemas.microsoft.com/office/powerpoint/2010/main" val="227131843"/>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CAAA0ED2-DDC3-443F-88B2-7FE6ABF0587C}" type="slidenum">
              <a:rPr lang="en-US" altLang="ru-RU"/>
              <a:pPr/>
              <a:t>‹#›</a:t>
            </a:fld>
            <a:endParaRPr lang="en-US" altLang="ru-RU"/>
          </a:p>
        </p:txBody>
      </p:sp>
    </p:spTree>
    <p:extLst>
      <p:ext uri="{BB962C8B-B14F-4D97-AF65-F5344CB8AC3E}">
        <p14:creationId xmlns:p14="http://schemas.microsoft.com/office/powerpoint/2010/main" val="2520519692"/>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256A21F9-3C01-4B5B-91F8-7A91380DBDF1}" type="slidenum">
              <a:rPr lang="en-US" altLang="ru-RU"/>
              <a:pPr/>
              <a:t>‹#›</a:t>
            </a:fld>
            <a:endParaRPr lang="en-US" altLang="ru-RU"/>
          </a:p>
        </p:txBody>
      </p:sp>
    </p:spTree>
    <p:extLst>
      <p:ext uri="{BB962C8B-B14F-4D97-AF65-F5344CB8AC3E}">
        <p14:creationId xmlns:p14="http://schemas.microsoft.com/office/powerpoint/2010/main" val="235395954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B5895841-67E0-461A-9988-0FF9298098AD}" type="slidenum">
              <a:rPr lang="en-US" altLang="ru-RU"/>
              <a:pPr/>
              <a:t>‹#›</a:t>
            </a:fld>
            <a:endParaRPr lang="en-US" altLang="ru-RU"/>
          </a:p>
        </p:txBody>
      </p:sp>
    </p:spTree>
    <p:extLst>
      <p:ext uri="{BB962C8B-B14F-4D97-AF65-F5344CB8AC3E}">
        <p14:creationId xmlns:p14="http://schemas.microsoft.com/office/powerpoint/2010/main" val="418147942"/>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671E2B5A-8CC4-4080-926C-BC0D161EC7A7}" type="slidenum">
              <a:rPr lang="en-US" altLang="ru-RU"/>
              <a:pPr/>
              <a:t>‹#›</a:t>
            </a:fld>
            <a:endParaRPr lang="en-US" altLang="ru-RU"/>
          </a:p>
        </p:txBody>
      </p:sp>
    </p:spTree>
    <p:extLst>
      <p:ext uri="{BB962C8B-B14F-4D97-AF65-F5344CB8AC3E}">
        <p14:creationId xmlns:p14="http://schemas.microsoft.com/office/powerpoint/2010/main" val="4203650599"/>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27593AF0-3572-4C23-B0AA-857F5F83B59C}" type="slidenum">
              <a:rPr lang="en-US" altLang="ru-RU"/>
              <a:pPr/>
              <a:t>‹#›</a:t>
            </a:fld>
            <a:endParaRPr lang="en-US" altLang="ru-RU"/>
          </a:p>
        </p:txBody>
      </p:sp>
    </p:spTree>
    <p:extLst>
      <p:ext uri="{BB962C8B-B14F-4D97-AF65-F5344CB8AC3E}">
        <p14:creationId xmlns:p14="http://schemas.microsoft.com/office/powerpoint/2010/main" val="269710973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78D2BB16-6DE5-48A2-81F5-C67DFC7EAC20}" type="slidenum">
              <a:rPr lang="en-US" altLang="ru-RU"/>
              <a:pPr/>
              <a:t>‹#›</a:t>
            </a:fld>
            <a:endParaRPr lang="en-US" altLang="ru-RU"/>
          </a:p>
        </p:txBody>
      </p:sp>
    </p:spTree>
    <p:extLst>
      <p:ext uri="{BB962C8B-B14F-4D97-AF65-F5344CB8AC3E}">
        <p14:creationId xmlns:p14="http://schemas.microsoft.com/office/powerpoint/2010/main" val="2342401086"/>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F36385F7-FCDC-40B1-A401-62F2413937D5}" type="slidenum">
              <a:rPr lang="en-US" altLang="ru-RU"/>
              <a:pPr/>
              <a:t>‹#›</a:t>
            </a:fld>
            <a:endParaRPr lang="en-US" altLang="ru-RU"/>
          </a:p>
        </p:txBody>
      </p:sp>
    </p:spTree>
    <p:extLst>
      <p:ext uri="{BB962C8B-B14F-4D97-AF65-F5344CB8AC3E}">
        <p14:creationId xmlns:p14="http://schemas.microsoft.com/office/powerpoint/2010/main" val="2253158909"/>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CAABB3E2-3445-46FE-A145-0B9711D182DD}" type="slidenum">
              <a:rPr lang="en-US" altLang="ru-RU"/>
              <a:pPr/>
              <a:t>‹#›</a:t>
            </a:fld>
            <a:endParaRPr lang="en-US" altLang="ru-RU"/>
          </a:p>
        </p:txBody>
      </p:sp>
    </p:spTree>
    <p:extLst>
      <p:ext uri="{BB962C8B-B14F-4D97-AF65-F5344CB8AC3E}">
        <p14:creationId xmlns:p14="http://schemas.microsoft.com/office/powerpoint/2010/main" val="1329691846"/>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5A022B76-FFB8-4E3F-8890-CA03A1852574}" type="slidenum">
              <a:rPr lang="en-US" altLang="ru-RU"/>
              <a:pPr/>
              <a:t>‹#›</a:t>
            </a:fld>
            <a:endParaRPr lang="en-US" altLang="ru-RU"/>
          </a:p>
        </p:txBody>
      </p:sp>
    </p:spTree>
    <p:extLst>
      <p:ext uri="{BB962C8B-B14F-4D97-AF65-F5344CB8AC3E}">
        <p14:creationId xmlns:p14="http://schemas.microsoft.com/office/powerpoint/2010/main" val="1832868588"/>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E72B7640-55AC-4A7E-A02F-E35E4B8F4D06}" type="slidenum">
              <a:rPr lang="en-US" altLang="ru-RU"/>
              <a:pPr/>
              <a:t>‹#›</a:t>
            </a:fld>
            <a:endParaRPr lang="en-US" altLang="ru-RU"/>
          </a:p>
        </p:txBody>
      </p:sp>
    </p:spTree>
    <p:extLst>
      <p:ext uri="{BB962C8B-B14F-4D97-AF65-F5344CB8AC3E}">
        <p14:creationId xmlns:p14="http://schemas.microsoft.com/office/powerpoint/2010/main" val="411359913"/>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A1E6C3A3-B628-4C72-A038-5945341FDE06}" type="slidenum">
              <a:rPr lang="en-US" altLang="ru-RU"/>
              <a:pPr/>
              <a:t>‹#›</a:t>
            </a:fld>
            <a:endParaRPr lang="en-US" altLang="ru-RU"/>
          </a:p>
        </p:txBody>
      </p:sp>
    </p:spTree>
    <p:extLst>
      <p:ext uri="{BB962C8B-B14F-4D97-AF65-F5344CB8AC3E}">
        <p14:creationId xmlns:p14="http://schemas.microsoft.com/office/powerpoint/2010/main" val="3780763373"/>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65FE8618-4C29-48EA-AD0B-9AFD6F7F1F5C}" type="slidenum">
              <a:rPr lang="en-US" altLang="ru-RU"/>
              <a:pPr/>
              <a:t>‹#›</a:t>
            </a:fld>
            <a:endParaRPr lang="en-US" altLang="ru-RU"/>
          </a:p>
        </p:txBody>
      </p:sp>
    </p:spTree>
    <p:extLst>
      <p:ext uri="{BB962C8B-B14F-4D97-AF65-F5344CB8AC3E}">
        <p14:creationId xmlns:p14="http://schemas.microsoft.com/office/powerpoint/2010/main" val="2493774782"/>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0106CC8C-2B34-4664-903F-6CE07D687182}" type="slidenum">
              <a:rPr lang="en-US" altLang="ru-RU"/>
              <a:pPr/>
              <a:t>‹#›</a:t>
            </a:fld>
            <a:endParaRPr lang="en-US" altLang="ru-RU"/>
          </a:p>
        </p:txBody>
      </p:sp>
    </p:spTree>
    <p:extLst>
      <p:ext uri="{BB962C8B-B14F-4D97-AF65-F5344CB8AC3E}">
        <p14:creationId xmlns:p14="http://schemas.microsoft.com/office/powerpoint/2010/main" val="193713650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2EAE1141-B32F-4044-BC34-8E11B9C0B784}" type="slidenum">
              <a:rPr lang="en-US" altLang="ru-RU"/>
              <a:pPr/>
              <a:t>‹#›</a:t>
            </a:fld>
            <a:endParaRPr lang="en-US" altLang="ru-RU"/>
          </a:p>
        </p:txBody>
      </p:sp>
    </p:spTree>
    <p:extLst>
      <p:ext uri="{BB962C8B-B14F-4D97-AF65-F5344CB8AC3E}">
        <p14:creationId xmlns:p14="http://schemas.microsoft.com/office/powerpoint/2010/main" val="219480236"/>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16754901-2214-43B2-BCF9-9E88A7D09F1C}" type="slidenum">
              <a:rPr lang="en-US" altLang="ru-RU"/>
              <a:pPr/>
              <a:t>‹#›</a:t>
            </a:fld>
            <a:endParaRPr lang="en-US" altLang="ru-RU"/>
          </a:p>
        </p:txBody>
      </p:sp>
    </p:spTree>
    <p:extLst>
      <p:ext uri="{BB962C8B-B14F-4D97-AF65-F5344CB8AC3E}">
        <p14:creationId xmlns:p14="http://schemas.microsoft.com/office/powerpoint/2010/main" val="3103674899"/>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019E6C23-AE9B-434F-B0D6-162B995A45E1}" type="slidenum">
              <a:rPr lang="en-US" altLang="ru-RU"/>
              <a:pPr/>
              <a:t>‹#›</a:t>
            </a:fld>
            <a:endParaRPr lang="en-US" altLang="ru-RU"/>
          </a:p>
        </p:txBody>
      </p:sp>
    </p:spTree>
    <p:extLst>
      <p:ext uri="{BB962C8B-B14F-4D97-AF65-F5344CB8AC3E}">
        <p14:creationId xmlns:p14="http://schemas.microsoft.com/office/powerpoint/2010/main" val="3863473030"/>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62217B70-2917-43BE-981F-4CBC19C2FC04}" type="slidenum">
              <a:rPr lang="en-US" altLang="ru-RU"/>
              <a:pPr/>
              <a:t>‹#›</a:t>
            </a:fld>
            <a:endParaRPr lang="en-US" altLang="ru-RU"/>
          </a:p>
        </p:txBody>
      </p:sp>
    </p:spTree>
    <p:extLst>
      <p:ext uri="{BB962C8B-B14F-4D97-AF65-F5344CB8AC3E}">
        <p14:creationId xmlns:p14="http://schemas.microsoft.com/office/powerpoint/2010/main" val="3832958535"/>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D9351B36-479B-4221-8C97-446FF1901266}" type="slidenum">
              <a:rPr lang="en-US" altLang="ru-RU"/>
              <a:pPr/>
              <a:t>‹#›</a:t>
            </a:fld>
            <a:endParaRPr lang="en-US" altLang="ru-RU"/>
          </a:p>
        </p:txBody>
      </p:sp>
    </p:spTree>
    <p:extLst>
      <p:ext uri="{BB962C8B-B14F-4D97-AF65-F5344CB8AC3E}">
        <p14:creationId xmlns:p14="http://schemas.microsoft.com/office/powerpoint/2010/main" val="2607690680"/>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ижний колонтитул 4"/>
          <p:cNvSpPr>
            <a:spLocks noGrp="1"/>
          </p:cNvSpPr>
          <p:nvPr>
            <p:ph type="ftr" sz="quarter" idx="11"/>
          </p:nvPr>
        </p:nvSpPr>
        <p:spPr/>
        <p:txBody>
          <a:bodyPr/>
          <a:lstStyle>
            <a:lvl1pPr>
              <a:defRPr/>
            </a:lvl1pPr>
          </a:lstStyle>
          <a:p>
            <a:endParaRPr lang="en-US" altLang="ru-RU"/>
          </a:p>
        </p:txBody>
      </p:sp>
      <p:sp>
        <p:nvSpPr>
          <p:cNvPr id="6" name="Номер слайда 5"/>
          <p:cNvSpPr>
            <a:spLocks noGrp="1"/>
          </p:cNvSpPr>
          <p:nvPr>
            <p:ph type="sldNum" sz="quarter" idx="12"/>
          </p:nvPr>
        </p:nvSpPr>
        <p:spPr/>
        <p:txBody>
          <a:bodyPr/>
          <a:lstStyle>
            <a:lvl1pPr>
              <a:defRPr/>
            </a:lvl1pPr>
          </a:lstStyle>
          <a:p>
            <a:fld id="{3B3D6B26-2555-4506-B79B-4E0C8C61EBE9}" type="slidenum">
              <a:rPr lang="en-US" altLang="ru-RU"/>
              <a:pPr/>
              <a:t>‹#›</a:t>
            </a:fld>
            <a:endParaRPr lang="en-US" altLang="ru-RU"/>
          </a:p>
        </p:txBody>
      </p:sp>
    </p:spTree>
    <p:extLst>
      <p:ext uri="{BB962C8B-B14F-4D97-AF65-F5344CB8AC3E}">
        <p14:creationId xmlns:p14="http://schemas.microsoft.com/office/powerpoint/2010/main" val="351908748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ижний колонтитул 7"/>
          <p:cNvSpPr>
            <a:spLocks noGrp="1"/>
          </p:cNvSpPr>
          <p:nvPr>
            <p:ph type="ftr" sz="quarter" idx="11"/>
          </p:nvPr>
        </p:nvSpPr>
        <p:spPr/>
        <p:txBody>
          <a:bodyPr/>
          <a:lstStyle>
            <a:lvl1pPr>
              <a:defRPr/>
            </a:lvl1pPr>
          </a:lstStyle>
          <a:p>
            <a:endParaRPr lang="en-US" altLang="ru-RU"/>
          </a:p>
        </p:txBody>
      </p:sp>
      <p:sp>
        <p:nvSpPr>
          <p:cNvPr id="9" name="Номер слайда 8"/>
          <p:cNvSpPr>
            <a:spLocks noGrp="1"/>
          </p:cNvSpPr>
          <p:nvPr>
            <p:ph type="sldNum" sz="quarter" idx="12"/>
          </p:nvPr>
        </p:nvSpPr>
        <p:spPr/>
        <p:txBody>
          <a:bodyPr/>
          <a:lstStyle>
            <a:lvl1pPr>
              <a:defRPr/>
            </a:lvl1pPr>
          </a:lstStyle>
          <a:p>
            <a:fld id="{6F09662E-75D5-4629-8CEA-8E7128BEF18D}" type="slidenum">
              <a:rPr lang="en-US" altLang="ru-RU"/>
              <a:pPr/>
              <a:t>‹#›</a:t>
            </a:fld>
            <a:endParaRPr lang="en-US" altLang="ru-RU"/>
          </a:p>
        </p:txBody>
      </p:sp>
    </p:spTree>
    <p:extLst>
      <p:ext uri="{BB962C8B-B14F-4D97-AF65-F5344CB8AC3E}">
        <p14:creationId xmlns:p14="http://schemas.microsoft.com/office/powerpoint/2010/main" val="560237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ижний колонтитул 3"/>
          <p:cNvSpPr>
            <a:spLocks noGrp="1"/>
          </p:cNvSpPr>
          <p:nvPr>
            <p:ph type="ftr" sz="quarter" idx="11"/>
          </p:nvPr>
        </p:nvSpPr>
        <p:spPr/>
        <p:txBody>
          <a:bodyPr/>
          <a:lstStyle>
            <a:lvl1pPr>
              <a:defRPr/>
            </a:lvl1pPr>
          </a:lstStyle>
          <a:p>
            <a:endParaRPr lang="en-US" altLang="ru-RU"/>
          </a:p>
        </p:txBody>
      </p:sp>
      <p:sp>
        <p:nvSpPr>
          <p:cNvPr id="5" name="Номер слайда 4"/>
          <p:cNvSpPr>
            <a:spLocks noGrp="1"/>
          </p:cNvSpPr>
          <p:nvPr>
            <p:ph type="sldNum" sz="quarter" idx="12"/>
          </p:nvPr>
        </p:nvSpPr>
        <p:spPr/>
        <p:txBody>
          <a:bodyPr/>
          <a:lstStyle>
            <a:lvl1pPr>
              <a:defRPr/>
            </a:lvl1pPr>
          </a:lstStyle>
          <a:p>
            <a:fld id="{9F11300B-E23B-4BAA-98FA-6C74042D5182}" type="slidenum">
              <a:rPr lang="en-US" altLang="ru-RU"/>
              <a:pPr/>
              <a:t>‹#›</a:t>
            </a:fld>
            <a:endParaRPr lang="en-US" altLang="ru-RU"/>
          </a:p>
        </p:txBody>
      </p:sp>
    </p:spTree>
    <p:extLst>
      <p:ext uri="{BB962C8B-B14F-4D97-AF65-F5344CB8AC3E}">
        <p14:creationId xmlns:p14="http://schemas.microsoft.com/office/powerpoint/2010/main" val="278110100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67EE9D97-32F9-4783-8837-7754EDDBCBA8}" type="slidenum">
              <a:rPr lang="en-US" altLang="ru-RU"/>
              <a:pPr/>
              <a:t>‹#›</a:t>
            </a:fld>
            <a:endParaRPr lang="en-US" altLang="ru-RU"/>
          </a:p>
        </p:txBody>
      </p:sp>
    </p:spTree>
    <p:extLst>
      <p:ext uri="{BB962C8B-B14F-4D97-AF65-F5344CB8AC3E}">
        <p14:creationId xmlns:p14="http://schemas.microsoft.com/office/powerpoint/2010/main" val="254547545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49066801-F55B-48B0-8CD2-15CEA6836BE6}" type="slidenum">
              <a:rPr lang="en-US" altLang="ru-RU"/>
              <a:pPr/>
              <a:t>‹#›</a:t>
            </a:fld>
            <a:endParaRPr lang="en-US" altLang="ru-RU"/>
          </a:p>
        </p:txBody>
      </p:sp>
    </p:spTree>
    <p:extLst>
      <p:ext uri="{BB962C8B-B14F-4D97-AF65-F5344CB8AC3E}">
        <p14:creationId xmlns:p14="http://schemas.microsoft.com/office/powerpoint/2010/main" val="581283115"/>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ижний колонтитул 5"/>
          <p:cNvSpPr>
            <a:spLocks noGrp="1"/>
          </p:cNvSpPr>
          <p:nvPr>
            <p:ph type="ftr" sz="quarter" idx="11"/>
          </p:nvPr>
        </p:nvSpPr>
        <p:spPr/>
        <p:txBody>
          <a:bodyPr/>
          <a:lstStyle>
            <a:lvl1pPr>
              <a:defRPr/>
            </a:lvl1pPr>
          </a:lstStyle>
          <a:p>
            <a:endParaRPr lang="en-US" altLang="ru-RU"/>
          </a:p>
        </p:txBody>
      </p:sp>
      <p:sp>
        <p:nvSpPr>
          <p:cNvPr id="7" name="Номер слайда 6"/>
          <p:cNvSpPr>
            <a:spLocks noGrp="1"/>
          </p:cNvSpPr>
          <p:nvPr>
            <p:ph type="sldNum" sz="quarter" idx="12"/>
          </p:nvPr>
        </p:nvSpPr>
        <p:spPr/>
        <p:txBody>
          <a:bodyPr/>
          <a:lstStyle>
            <a:lvl1pPr>
              <a:defRPr/>
            </a:lvl1pPr>
          </a:lstStyle>
          <a:p>
            <a:fld id="{CBACCE51-E647-4C7B-8D14-4E604D0D30F2}" type="slidenum">
              <a:rPr lang="en-US" altLang="ru-RU"/>
              <a:pPr/>
              <a:t>‹#›</a:t>
            </a:fld>
            <a:endParaRPr lang="en-US" altLang="ru-RU"/>
          </a:p>
        </p:txBody>
      </p:sp>
    </p:spTree>
    <p:extLst>
      <p:ext uri="{BB962C8B-B14F-4D97-AF65-F5344CB8AC3E}">
        <p14:creationId xmlns:p14="http://schemas.microsoft.com/office/powerpoint/2010/main" val="129927225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5107DC-5AC6-46FF-AB52-9F21BC4C7A1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slow">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C179D2-DD2D-4C1F-BF67-7084286FF95E}"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FBECB3E-2D2B-4531-A390-A13AE1D4911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5363" name="Rectangle 3"/>
          <p:cNvSpPr>
            <a:spLocks noGrp="1" noChangeArrowheads="1"/>
          </p:cNvSpPr>
          <p:nvPr>
            <p:ph type="body" idx="1"/>
          </p:nvPr>
        </p:nvSpPr>
        <p:spPr bwMode="auto">
          <a:xfrm>
            <a:off x="838200" y="1600200"/>
            <a:ext cx="7543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5364" name="Rectangle 4"/>
          <p:cNvSpPr>
            <a:spLocks noGrp="1" noChangeArrowheads="1"/>
          </p:cNvSpPr>
          <p:nvPr>
            <p:ph type="dt" sz="half" idx="2"/>
          </p:nvPr>
        </p:nvSpPr>
        <p:spPr bwMode="auto">
          <a:xfrm>
            <a:off x="838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ru-RU"/>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ru-RU"/>
          </a:p>
        </p:txBody>
      </p:sp>
      <p:sp>
        <p:nvSpPr>
          <p:cNvPr id="15366" name="Rectangle 6"/>
          <p:cNvSpPr>
            <a:spLocks noGrp="1" noChangeArrowheads="1"/>
          </p:cNvSpPr>
          <p:nvPr>
            <p:ph type="sldNum" sz="quarter" idx="4"/>
          </p:nvPr>
        </p:nvSpPr>
        <p:spPr bwMode="auto">
          <a:xfrm>
            <a:off x="6172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B14D75-5E36-4FC0-97F7-66D609B2D5F1}"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340768"/>
            <a:ext cx="6622504" cy="1368152"/>
          </a:xfrm>
        </p:spPr>
        <p:txBody>
          <a:bodyPr/>
          <a:lstStyle/>
          <a:p>
            <a:pPr lvl="0" fontAlgn="auto">
              <a:spcBef>
                <a:spcPts val="0"/>
              </a:spcBef>
              <a:spcAft>
                <a:spcPts val="0"/>
              </a:spcAft>
            </a:pPr>
            <a:r>
              <a:rPr kumimoji="0" lang="ru-RU"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ru-RU" sz="5400" b="1" kern="1200" dirty="0" smtClean="0">
                <a:solidFill>
                  <a:prstClr val="black"/>
                </a:solidFill>
                <a:latin typeface="Times New Roman" panose="02020603050405020304" pitchFamily="18" charset="0"/>
                <a:ea typeface="+mn-ea"/>
                <a:cs typeface="Times New Roman" panose="02020603050405020304" pitchFamily="18" charset="0"/>
              </a:rPr>
              <a:t/>
            </a:r>
            <a:br>
              <a:rPr lang="ru-RU" sz="5400" b="1" kern="1200" dirty="0" smtClean="0">
                <a:solidFill>
                  <a:prstClr val="black"/>
                </a:solidFill>
                <a:latin typeface="Times New Roman" panose="02020603050405020304" pitchFamily="18" charset="0"/>
                <a:ea typeface="+mn-ea"/>
                <a:cs typeface="Times New Roman" panose="02020603050405020304" pitchFamily="18" charset="0"/>
              </a:rPr>
            </a:br>
            <a:r>
              <a:rPr lang="ru-RU" sz="5400" b="1" kern="1200" dirty="0" smtClean="0">
                <a:solidFill>
                  <a:prstClr val="black"/>
                </a:solidFill>
                <a:latin typeface="Times New Roman" panose="02020603050405020304" pitchFamily="18" charset="0"/>
                <a:ea typeface="+mn-ea"/>
                <a:cs typeface="Times New Roman" panose="02020603050405020304" pitchFamily="18" charset="0"/>
              </a:rPr>
              <a:t/>
            </a:r>
            <a:br>
              <a:rPr lang="ru-RU" sz="5400" b="1" kern="1200" dirty="0" smtClean="0">
                <a:solidFill>
                  <a:prstClr val="black"/>
                </a:solidFill>
                <a:latin typeface="Times New Roman" panose="02020603050405020304" pitchFamily="18" charset="0"/>
                <a:ea typeface="+mn-ea"/>
                <a:cs typeface="Times New Roman" panose="02020603050405020304" pitchFamily="18" charset="0"/>
              </a:rPr>
            </a:br>
            <a:r>
              <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КУБИК  </a:t>
            </a:r>
            <a:r>
              <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БЛУМА</a:t>
            </a:r>
            <a:br>
              <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как приём педагогической инновационной технологии </a:t>
            </a:r>
            <a:r>
              <a:rPr kumimoji="0" lang="ru-RU" sz="2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по нравственно – патриотическому воспитанию детей дошкольного возраста</a:t>
            </a:r>
            <a:r>
              <a:rPr kumimoji="0" lang="ru-RU"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ru-RU" dirty="0"/>
          </a:p>
        </p:txBody>
      </p:sp>
      <p:sp>
        <p:nvSpPr>
          <p:cNvPr id="3" name="Подзаголовок 2"/>
          <p:cNvSpPr>
            <a:spLocks noGrp="1"/>
          </p:cNvSpPr>
          <p:nvPr>
            <p:ph type="subTitle" idx="1"/>
          </p:nvPr>
        </p:nvSpPr>
        <p:spPr>
          <a:xfrm>
            <a:off x="4733764" y="3789040"/>
            <a:ext cx="4230724" cy="720080"/>
          </a:xfrm>
        </p:spPr>
        <p:txBody>
          <a:bodyPr/>
          <a:lstStyle/>
          <a:p>
            <a:pPr algn="r"/>
            <a:r>
              <a:rPr lang="ru-RU" sz="1800" b="1" dirty="0" smtClean="0">
                <a:latin typeface="Times New Roman" panose="02020603050405020304" pitchFamily="18" charset="0"/>
                <a:cs typeface="Times New Roman" panose="02020603050405020304" pitchFamily="18" charset="0"/>
              </a:rPr>
              <a:t>Подготовили : Вальтер А.В. </a:t>
            </a:r>
          </a:p>
          <a:p>
            <a:pPr algn="r"/>
            <a:r>
              <a:rPr lang="ru-RU" sz="1800" b="1" dirty="0" smtClean="0">
                <a:latin typeface="Times New Roman" panose="02020603050405020304" pitchFamily="18" charset="0"/>
                <a:cs typeface="Times New Roman" panose="02020603050405020304" pitchFamily="18" charset="0"/>
              </a:rPr>
              <a:t>Рыбникова С. Б.</a:t>
            </a:r>
          </a:p>
          <a:p>
            <a:endParaRPr lang="ru-RU" sz="1800" b="1" dirty="0" smtClean="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881" y="4725144"/>
            <a:ext cx="5805107" cy="193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
            <a:ext cx="8820472" cy="1446550"/>
          </a:xfrm>
          <a:prstGeom prst="rect">
            <a:avLst/>
          </a:prstGeom>
        </p:spPr>
        <p:txBody>
          <a:bodyPr wrap="square">
            <a:spAutoFit/>
          </a:bodyPr>
          <a:lstStyle/>
          <a:p>
            <a:pPr algn="ctr"/>
            <a:r>
              <a:rPr lang="ru-RU" sz="1100" b="1" dirty="0"/>
              <a:t>МУНИЦИПАЛЬНОЕ БЮДЖЕТНОЕ ДОШКОЛЬНОЕ</a:t>
            </a:r>
          </a:p>
          <a:p>
            <a:pPr algn="ctr"/>
            <a:r>
              <a:rPr lang="ru-RU" sz="1100" b="1" dirty="0"/>
              <a:t>ОБРАЗОВАТЕЛЬНОЕ УЧРЕЖДЕНИЕ</a:t>
            </a:r>
          </a:p>
          <a:p>
            <a:pPr algn="ctr"/>
            <a:r>
              <a:rPr lang="ru-RU" sz="1100" b="1" dirty="0"/>
              <a:t>«ДЕТСКИЙ САД ОБЩЕРАЗВИВАЮЩЕГО ВИДА</a:t>
            </a:r>
          </a:p>
          <a:p>
            <a:pPr algn="ctr"/>
            <a:r>
              <a:rPr lang="ru-RU" sz="1100" b="1" dirty="0"/>
              <a:t>№38 «РОСИНКА»</a:t>
            </a:r>
          </a:p>
          <a:p>
            <a:pPr algn="ctr"/>
            <a:r>
              <a:rPr lang="ru-RU" sz="1100" b="1" dirty="0"/>
              <a:t>города Рубцовска Алтайского края</a:t>
            </a:r>
          </a:p>
          <a:p>
            <a:pPr algn="ctr"/>
            <a:r>
              <a:rPr lang="ru-RU" sz="1100" b="1" dirty="0"/>
              <a:t>__________________________________________________________________</a:t>
            </a:r>
          </a:p>
          <a:p>
            <a:pPr algn="ctr"/>
            <a:r>
              <a:rPr lang="ru-RU" sz="1100" b="1" dirty="0"/>
              <a:t>658208, г. Рубцовск, ул. Ст. Разина, 198</a:t>
            </a:r>
          </a:p>
          <a:p>
            <a:pPr algn="ctr"/>
            <a:r>
              <a:rPr lang="ru-RU" sz="1100" b="1" dirty="0"/>
              <a:t>тел: 6-36-43 , detskiu@yandex.ru</a:t>
            </a:r>
          </a:p>
        </p:txBody>
      </p:sp>
    </p:spTree>
    <p:extLst>
      <p:ext uri="{BB962C8B-B14F-4D97-AF65-F5344CB8AC3E}">
        <p14:creationId xmlns:p14="http://schemas.microsoft.com/office/powerpoint/2010/main" val="294970386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1"/>
            <a:ext cx="8147248" cy="2736305"/>
          </a:xfrm>
        </p:spPr>
        <p:txBody>
          <a:bodyPr/>
          <a:lstStyle/>
          <a:p>
            <a:pPr marL="0" lvl="0" indent="0" fontAlgn="auto">
              <a:spcBef>
                <a:spcPts val="0"/>
              </a:spcBef>
              <a:spcAft>
                <a:spcPts val="0"/>
              </a:spcAft>
              <a:buNone/>
            </a:pPr>
            <a:r>
              <a:rPr kumimoji="0" lang="ru-RU"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ru-RU" sz="36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44798"/>
            <a:ext cx="1692745" cy="300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474" y="3601897"/>
            <a:ext cx="1944216" cy="293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9" y="476672"/>
            <a:ext cx="4896543" cy="4481227"/>
          </a:xfrm>
          <a:prstGeom prst="rect">
            <a:avLst/>
          </a:prstGeom>
        </p:spPr>
        <p:txBody>
          <a:bodyPr wrap="square">
            <a:spAutoFit/>
          </a:bodyPr>
          <a:lstStyle/>
          <a:p>
            <a:pPr indent="449580" algn="just">
              <a:lnSpc>
                <a:spcPct val="115000"/>
              </a:lnSpc>
              <a:spcAft>
                <a:spcPts val="0"/>
              </a:spcAft>
            </a:pPr>
            <a:r>
              <a:rPr lang="ru-RU" sz="2000" dirty="0">
                <a:latin typeface="Times New Roman"/>
                <a:ea typeface="Calibri"/>
                <a:cs typeface="Times New Roman"/>
              </a:rPr>
              <a:t>Использование приёма «Кубик </a:t>
            </a:r>
            <a:r>
              <a:rPr lang="ru-RU" sz="2000" dirty="0" err="1">
                <a:latin typeface="Times New Roman"/>
                <a:ea typeface="Calibri"/>
                <a:cs typeface="Times New Roman"/>
              </a:rPr>
              <a:t>Блума</a:t>
            </a:r>
            <a:r>
              <a:rPr lang="ru-RU" sz="2000" dirty="0">
                <a:latin typeface="Times New Roman"/>
                <a:ea typeface="Calibri"/>
                <a:cs typeface="Times New Roman"/>
              </a:rPr>
              <a:t>» оказывает положительное влияние на различные стороны развития дошкольников, в том числе и на развитие речемыслительной деятельности. Но практика показывает, что приём очень нравится детям, они быстро осваивают технику его использования. А воспитателю этот приём помогает в активной и занимательной форме проверять знания и умения детей</a:t>
            </a:r>
            <a:r>
              <a:rPr lang="ru-RU" sz="2400" dirty="0">
                <a:latin typeface="Times New Roman"/>
                <a:ea typeface="Calibri"/>
                <a:cs typeface="Times New Roman"/>
              </a:rPr>
              <a:t>.</a:t>
            </a:r>
            <a:r>
              <a:rPr lang="ru-RU" sz="2000" dirty="0">
                <a:latin typeface="Calibri"/>
                <a:ea typeface="Calibri"/>
                <a:cs typeface="Times New Roman"/>
              </a:rPr>
              <a:t> </a:t>
            </a:r>
          </a:p>
          <a:p>
            <a:pPr algn="just">
              <a:lnSpc>
                <a:spcPct val="115000"/>
              </a:lnSpc>
              <a:spcAft>
                <a:spcPts val="0"/>
              </a:spcAft>
            </a:pPr>
            <a:r>
              <a:rPr lang="ru-RU" sz="2400" dirty="0">
                <a:latin typeface="Times New Roman"/>
                <a:ea typeface="Calibri"/>
                <a:cs typeface="Times New Roman"/>
              </a:rPr>
              <a:t> </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123623133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36912"/>
            <a:ext cx="8748714" cy="1253753"/>
          </a:xfrm>
          <a:prstGeom prst="rect">
            <a:avLst/>
          </a:prstGeom>
          <a:noFill/>
        </p:spPr>
        <p:txBody>
          <a:bodyPr wrap="none" lIns="91440" tIns="45720" rIns="91440" bIns="45720">
            <a:prstTxWarp prst="textArchUp">
              <a:avLst/>
            </a:prstTxWarp>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6156880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427546"/>
            <a:ext cx="5129343" cy="229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11560" y="404664"/>
            <a:ext cx="8280920" cy="5721499"/>
          </a:xfrm>
        </p:spPr>
        <p:txBody>
          <a:bodyPr/>
          <a:lstStyle/>
          <a:p>
            <a:pPr marL="0" lvl="0" indent="0" algn="r" fontAlgn="auto">
              <a:spcBef>
                <a:spcPts val="0"/>
              </a:spcBef>
              <a:spcAft>
                <a:spcPts val="0"/>
              </a:spcAft>
              <a:buNone/>
            </a:pPr>
            <a:r>
              <a:rPr lang="ru-RU" b="1" dirty="0"/>
              <a:t>Любовь к родному краю, родной культуре, родной речи начинается с малого – с любви к своей семье, к своему жилищу, к своему детскому саду. Постепенно расширяясь, эта любовь переходит в любовь к родной стране, к её истории, прошлому и настоящему, ко всему человечеству. Д.С. Лихачёв</a:t>
            </a:r>
          </a:p>
        </p:txBody>
      </p:sp>
    </p:spTree>
    <p:extLst>
      <p:ext uri="{BB962C8B-B14F-4D97-AF65-F5344CB8AC3E}">
        <p14:creationId xmlns:p14="http://schemas.microsoft.com/office/powerpoint/2010/main" val="117018270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712968" cy="6408712"/>
          </a:xfrm>
        </p:spPr>
        <p:txBody>
          <a:bodyPr/>
          <a:lstStyle/>
          <a:p>
            <a:pPr indent="0" algn="just">
              <a:lnSpc>
                <a:spcPct val="115000"/>
              </a:lnSpc>
              <a:spcAft>
                <a:spcPts val="0"/>
              </a:spcAft>
              <a:buNone/>
            </a:pPr>
            <a:r>
              <a:rPr lang="ru-RU" sz="2400" dirty="0" smtClean="0">
                <a:effectLst/>
                <a:latin typeface="Times New Roman"/>
                <a:ea typeface="Calibri"/>
                <a:cs typeface="Times New Roman"/>
              </a:rPr>
              <a:t>	</a:t>
            </a:r>
            <a:r>
              <a:rPr lang="ru-RU" sz="2400" dirty="0"/>
              <a:t>Воспитание чувства патриотизма в дошкольном возрасте особенно важно. Ведь этот отрезок жизни отличается наибольшей обучаемостью, податливостью педагогическому влиянию и глубиной восприятия. Поэтому всё, что ребёнок усваивает в дошкольном возрасте (умения, навыки, привычки, черты характера) остаются надолго, а иногда являются фундаментом складывающейся личности. </a:t>
            </a:r>
            <a:endParaRPr lang="ru-RU"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842612"/>
            <a:ext cx="4096455"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blob:https://web.whatsapp.com/76ea8fdf-cd60-499e-ac4c-5de89a16386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 b="27273"/>
          <a:stretch/>
        </p:blipFill>
        <p:spPr bwMode="auto">
          <a:xfrm>
            <a:off x="5724128" y="3412806"/>
            <a:ext cx="2540287" cy="313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79617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332656"/>
            <a:ext cx="5112568" cy="6264696"/>
          </a:xfrm>
        </p:spPr>
        <p:txBody>
          <a:bodyPr/>
          <a:lstStyle/>
          <a:p>
            <a:pPr indent="449580" algn="just">
              <a:lnSpc>
                <a:spcPct val="115000"/>
              </a:lnSpc>
              <a:spcAft>
                <a:spcPts val="0"/>
              </a:spcAft>
            </a:pPr>
            <a:r>
              <a:rPr lang="ru-RU" sz="2400" dirty="0" smtClean="0">
                <a:effectLst/>
                <a:latin typeface="Times New Roman"/>
                <a:ea typeface="Calibri"/>
                <a:cs typeface="Times New Roman"/>
              </a:rPr>
              <a:t>Бенджамин </a:t>
            </a:r>
            <a:r>
              <a:rPr lang="ru-RU" sz="2400" dirty="0" err="1" smtClean="0">
                <a:effectLst/>
                <a:latin typeface="Times New Roman"/>
                <a:ea typeface="Calibri"/>
                <a:cs typeface="Times New Roman"/>
              </a:rPr>
              <a:t>Блум</a:t>
            </a:r>
            <a:r>
              <a:rPr lang="ru-RU" sz="2400" dirty="0" smtClean="0">
                <a:effectLst/>
                <a:latin typeface="Times New Roman"/>
                <a:ea typeface="Calibri"/>
                <a:cs typeface="Times New Roman"/>
              </a:rPr>
              <a:t> известен как автор уникальной системы алгоритмов педагогической деятельности. Предложенная им теория, разделяет образовательные цели на три блока: когнитивную, психомоторную и аффективную. Проще говоря, эти цели можно обозначить блоками «Знаю», «Творю» и «Умею». То есть, ребенку предлагают не готовое знание, а проблему. А он, используя свой опыт и познания, должен найти пути разрешения этой проблемы.</a:t>
            </a:r>
            <a:r>
              <a:rPr lang="ru-RU" sz="2400" dirty="0" smtClean="0">
                <a:effectLst/>
                <a:latin typeface="Calibri"/>
                <a:ea typeface="Calibri"/>
                <a:cs typeface="Times New Roman"/>
              </a:rPr>
              <a:t/>
            </a:r>
            <a:br>
              <a:rPr lang="ru-RU" sz="2400" dirty="0" smtClean="0">
                <a:effectLst/>
                <a:latin typeface="Calibri"/>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pic>
        <p:nvPicPr>
          <p:cNvPr id="4" name="Picture 2" descr="http://i0.wp.com/www.egtmatematik.com/wp-content/uploads/2016/04/Ekran-Resmi-2016-04-09-20.18.18-e1460222116304.png?resize=300%2C379"/>
          <p:cNvPicPr>
            <a:picLocks noChangeAspect="1" noChangeArrowheads="1"/>
          </p:cNvPicPr>
          <p:nvPr/>
        </p:nvPicPr>
        <p:blipFill rotWithShape="1">
          <a:blip r:embed="rId2">
            <a:extLst>
              <a:ext uri="{28A0092B-C50C-407E-A947-70E740481C1C}">
                <a14:useLocalDpi xmlns:a14="http://schemas.microsoft.com/office/drawing/2010/main" val="0"/>
              </a:ext>
            </a:extLst>
          </a:blip>
          <a:srcRect l="170" r="362" b="56"/>
          <a:stretch/>
        </p:blipFill>
        <p:spPr bwMode="auto">
          <a:xfrm>
            <a:off x="179512" y="620688"/>
            <a:ext cx="3575713" cy="490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347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3096344" cy="5504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769" b="28137"/>
          <a:stretch/>
        </p:blipFill>
        <p:spPr bwMode="auto">
          <a:xfrm>
            <a:off x="5076056" y="-747464"/>
            <a:ext cx="3601481" cy="5802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29599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6408712"/>
          </a:xfrm>
        </p:spPr>
        <p:txBody>
          <a:bodyPr/>
          <a:lstStyle/>
          <a:p>
            <a:pPr marL="0" indent="0" algn="ctr">
              <a:lnSpc>
                <a:spcPct val="115000"/>
              </a:lnSpc>
              <a:spcAft>
                <a:spcPts val="0"/>
              </a:spcAft>
              <a:buNone/>
            </a:pPr>
            <a:r>
              <a:rPr lang="ru-RU" sz="2400" b="1" dirty="0" smtClean="0">
                <a:effectLst/>
                <a:latin typeface="Times New Roman"/>
                <a:ea typeface="Calibri"/>
                <a:cs typeface="Times New Roman"/>
              </a:rPr>
              <a:t>Методика использования «Кубика </a:t>
            </a:r>
            <a:r>
              <a:rPr lang="ru-RU" sz="2400" b="1" dirty="0" err="1" smtClean="0">
                <a:effectLst/>
                <a:latin typeface="Times New Roman"/>
                <a:ea typeface="Calibri"/>
                <a:cs typeface="Times New Roman"/>
              </a:rPr>
              <a:t>Блума</a:t>
            </a:r>
            <a:r>
              <a:rPr lang="ru-RU" sz="2400" b="1" dirty="0" smtClean="0">
                <a:effectLst/>
                <a:latin typeface="Times New Roman"/>
                <a:ea typeface="Calibri"/>
                <a:cs typeface="Times New Roman"/>
              </a:rPr>
              <a:t>».</a:t>
            </a:r>
            <a:endParaRPr lang="ru-RU" sz="2000" dirty="0" smtClean="0">
              <a:effectLst/>
              <a:latin typeface="Calibri"/>
              <a:ea typeface="Calibri"/>
              <a:cs typeface="Times New Roman"/>
            </a:endParaRPr>
          </a:p>
          <a:p>
            <a:pPr marL="0" indent="0" algn="just">
              <a:lnSpc>
                <a:spcPct val="115000"/>
              </a:lnSpc>
              <a:spcAft>
                <a:spcPts val="0"/>
              </a:spcAft>
              <a:buNone/>
            </a:pPr>
            <a:r>
              <a:rPr lang="ru-RU" sz="2250" b="1" dirty="0" smtClean="0">
                <a:effectLst/>
                <a:latin typeface="Times New Roman"/>
                <a:ea typeface="Calibri"/>
                <a:cs typeface="Times New Roman"/>
              </a:rPr>
              <a:t>1.</a:t>
            </a:r>
            <a:r>
              <a:rPr lang="ru-RU" sz="2250" dirty="0" smtClean="0">
                <a:effectLst/>
                <a:latin typeface="Times New Roman"/>
                <a:ea typeface="Calibri"/>
                <a:cs typeface="Times New Roman"/>
              </a:rPr>
              <a:t> Понадобится обычный бумажный куб, на гранях которого написано:</a:t>
            </a:r>
            <a:endParaRPr lang="ru-RU" sz="2250"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Назови.</a:t>
            </a:r>
            <a:endParaRPr lang="ru-RU" sz="2250" b="1"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Почему.</a:t>
            </a:r>
            <a:endParaRPr lang="ru-RU" sz="2250" b="1"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Объясни.</a:t>
            </a:r>
            <a:endParaRPr lang="ru-RU" sz="2250" b="1"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Предложи.</a:t>
            </a:r>
            <a:endParaRPr lang="ru-RU" sz="2250" b="1"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Придумай.</a:t>
            </a:r>
            <a:endParaRPr lang="ru-RU" sz="2250" b="1" dirty="0" smtClean="0">
              <a:effectLst/>
              <a:latin typeface="Calibri"/>
              <a:ea typeface="Calibri"/>
              <a:cs typeface="Times New Roman"/>
            </a:endParaRPr>
          </a:p>
          <a:p>
            <a:pPr lvl="0" algn="just">
              <a:spcAft>
                <a:spcPts val="0"/>
              </a:spcAft>
              <a:buSzPts val="1000"/>
              <a:buFont typeface="Wingdings" panose="05000000000000000000" pitchFamily="2" charset="2"/>
              <a:buChar char="Ø"/>
              <a:tabLst>
                <a:tab pos="457200" algn="l"/>
              </a:tabLst>
            </a:pPr>
            <a:r>
              <a:rPr lang="ru-RU" sz="2250" b="1" dirty="0" smtClean="0">
                <a:effectLst/>
                <a:latin typeface="Times New Roman"/>
                <a:ea typeface="Calibri"/>
                <a:cs typeface="Times New Roman"/>
              </a:rPr>
              <a:t>Поделись.</a:t>
            </a:r>
            <a:endParaRPr lang="ru-RU" sz="2250" b="1" dirty="0" smtClean="0">
              <a:effectLst/>
              <a:latin typeface="Calibri"/>
              <a:ea typeface="Calibri"/>
              <a:cs typeface="Times New Roman"/>
            </a:endParaRPr>
          </a:p>
          <a:p>
            <a:pPr marL="0" indent="0" algn="just">
              <a:lnSpc>
                <a:spcPct val="115000"/>
              </a:lnSpc>
              <a:spcAft>
                <a:spcPts val="0"/>
              </a:spcAft>
              <a:buNone/>
            </a:pPr>
            <a:r>
              <a:rPr lang="ru-RU" sz="2250" b="1" dirty="0" smtClean="0">
                <a:effectLst/>
                <a:latin typeface="Times New Roman"/>
                <a:ea typeface="Calibri"/>
                <a:cs typeface="Times New Roman"/>
              </a:rPr>
              <a:t>2. </a:t>
            </a:r>
            <a:r>
              <a:rPr lang="ru-RU" sz="2250" dirty="0" smtClean="0">
                <a:effectLst/>
                <a:latin typeface="Times New Roman"/>
                <a:ea typeface="Calibri"/>
                <a:cs typeface="Times New Roman"/>
              </a:rPr>
              <a:t>Формулируется тема. То есть тема должна обозначить круг вопросов, на которые придётся отвечать.</a:t>
            </a:r>
            <a:endParaRPr lang="ru-RU" sz="2250" dirty="0" smtClean="0">
              <a:effectLst/>
              <a:latin typeface="Calibri"/>
              <a:ea typeface="Calibri"/>
              <a:cs typeface="Times New Roman"/>
            </a:endParaRPr>
          </a:p>
          <a:p>
            <a:pPr marL="0" indent="0" algn="just">
              <a:lnSpc>
                <a:spcPct val="115000"/>
              </a:lnSpc>
              <a:spcAft>
                <a:spcPts val="0"/>
              </a:spcAft>
              <a:buNone/>
            </a:pPr>
            <a:r>
              <a:rPr lang="ru-RU" sz="2250" b="1" dirty="0" smtClean="0">
                <a:effectLst/>
                <a:latin typeface="Times New Roman"/>
                <a:ea typeface="Calibri"/>
                <a:cs typeface="Times New Roman"/>
              </a:rPr>
              <a:t>3. </a:t>
            </a:r>
            <a:r>
              <a:rPr lang="ru-RU" sz="2250" dirty="0" smtClean="0">
                <a:effectLst/>
                <a:latin typeface="Times New Roman"/>
                <a:ea typeface="Calibri"/>
                <a:cs typeface="Times New Roman"/>
              </a:rPr>
              <a:t>«Кубик </a:t>
            </a:r>
            <a:r>
              <a:rPr lang="ru-RU" sz="2250" dirty="0" err="1" smtClean="0">
                <a:effectLst/>
                <a:latin typeface="Times New Roman"/>
                <a:ea typeface="Calibri"/>
                <a:cs typeface="Times New Roman"/>
              </a:rPr>
              <a:t>Блума</a:t>
            </a:r>
            <a:r>
              <a:rPr lang="ru-RU" sz="2250" dirty="0" smtClean="0">
                <a:effectLst/>
                <a:latin typeface="Times New Roman"/>
                <a:ea typeface="Calibri"/>
                <a:cs typeface="Times New Roman"/>
              </a:rPr>
              <a:t>» уникален тем, что позволяет формулировать вопросы самого разного характера. Воспитатель или один из детей бросает кубик. Выпавшая грань укажет: какого типа вопрос следует задать. Удобнее ориентироваться по слову на грани кубика — с него и должен начинаться вопрос.</a:t>
            </a:r>
            <a:endParaRPr lang="ru-RU" sz="2250" dirty="0" smtClean="0">
              <a:effectLst/>
              <a:latin typeface="Calibri"/>
              <a:ea typeface="Calibri"/>
              <a:cs typeface="Times New Roman"/>
            </a:endParaRP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5" name="Рисунок 4" descr="https://pedsovet.su/_pu/60/80682302.jp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4392488" cy="2808312"/>
          </a:xfrm>
          <a:prstGeom prst="rect">
            <a:avLst/>
          </a:prstGeom>
          <a:ln>
            <a:noFill/>
          </a:ln>
          <a:effectLst>
            <a:softEdge rad="112500"/>
          </a:effectLst>
        </p:spPr>
      </p:pic>
    </p:spTree>
    <p:extLst>
      <p:ext uri="{BB962C8B-B14F-4D97-AF65-F5344CB8AC3E}">
        <p14:creationId xmlns:p14="http://schemas.microsoft.com/office/powerpoint/2010/main" val="355348855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99"/>
          <a:stretch/>
        </p:blipFill>
        <p:spPr bwMode="auto">
          <a:xfrm>
            <a:off x="5868144" y="1055465"/>
            <a:ext cx="2708695" cy="384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260648"/>
            <a:ext cx="5256584" cy="3888432"/>
          </a:xfrm>
        </p:spPr>
        <p:txBody>
          <a:bodyPr/>
          <a:lstStyle/>
          <a:p>
            <a:pPr marL="0" lvl="0" indent="0" algn="just">
              <a:lnSpc>
                <a:spcPct val="115000"/>
              </a:lnSpc>
              <a:spcAft>
                <a:spcPts val="0"/>
              </a:spcAft>
              <a:buNone/>
            </a:pPr>
            <a:r>
              <a:rPr lang="ru-RU" sz="2000" b="1" dirty="0" smtClean="0">
                <a:solidFill>
                  <a:srgbClr val="000000"/>
                </a:solidFill>
                <a:latin typeface="Times New Roman"/>
                <a:ea typeface="Calibri"/>
                <a:cs typeface="Times New Roman"/>
              </a:rPr>
              <a:t>	</a:t>
            </a:r>
            <a:r>
              <a:rPr lang="ru-RU" sz="1800" b="1" dirty="0">
                <a:solidFill>
                  <a:srgbClr val="000000"/>
                </a:solidFill>
                <a:latin typeface="Times New Roman"/>
                <a:ea typeface="Calibri"/>
                <a:cs typeface="Times New Roman"/>
              </a:rPr>
              <a:t>Г</a:t>
            </a:r>
            <a:r>
              <a:rPr lang="ru-RU" sz="1800" b="1" dirty="0" smtClean="0">
                <a:solidFill>
                  <a:srgbClr val="000000"/>
                </a:solidFill>
                <a:latin typeface="Times New Roman"/>
                <a:ea typeface="Calibri"/>
                <a:cs typeface="Times New Roman"/>
              </a:rPr>
              <a:t>рань «Назови</a:t>
            </a:r>
            <a:r>
              <a:rPr lang="ru-RU" sz="1800" dirty="0" smtClean="0">
                <a:solidFill>
                  <a:srgbClr val="000000"/>
                </a:solidFill>
                <a:latin typeface="Times New Roman"/>
                <a:ea typeface="Calibri"/>
                <a:cs typeface="Times New Roman"/>
              </a:rPr>
              <a:t>» -  </a:t>
            </a:r>
            <a:r>
              <a:rPr lang="ru-RU" sz="1800" dirty="0">
                <a:solidFill>
                  <a:srgbClr val="000000"/>
                </a:solidFill>
                <a:latin typeface="Times New Roman"/>
                <a:ea typeface="Calibri"/>
                <a:cs typeface="Times New Roman"/>
              </a:rPr>
              <a:t>Предполагает воспроизведение знаний. Это самые простые вопросы. Ребёнку  предлагается просто назвать предмет, явление, термин и т.д. </a:t>
            </a:r>
            <a:endParaRPr lang="ru-RU" sz="1800" dirty="0" smtClean="0">
              <a:solidFill>
                <a:srgbClr val="000000"/>
              </a:solidFill>
              <a:latin typeface="Times New Roman"/>
              <a:ea typeface="Calibri"/>
              <a:cs typeface="Times New Roman"/>
            </a:endParaRPr>
          </a:p>
          <a:p>
            <a:pPr marL="0" lvl="0" indent="0" algn="just">
              <a:lnSpc>
                <a:spcPct val="115000"/>
              </a:lnSpc>
              <a:spcAft>
                <a:spcPts val="0"/>
              </a:spcAft>
              <a:buNone/>
            </a:pPr>
            <a:r>
              <a:rPr lang="ru-RU" sz="1800" b="1" dirty="0" smtClean="0">
                <a:solidFill>
                  <a:srgbClr val="000000"/>
                </a:solidFill>
                <a:latin typeface="Times New Roman"/>
                <a:ea typeface="Calibri"/>
                <a:cs typeface="Times New Roman"/>
              </a:rPr>
              <a:t>Например: </a:t>
            </a:r>
            <a:r>
              <a:rPr lang="ru-RU" sz="1800" dirty="0" smtClean="0">
                <a:solidFill>
                  <a:srgbClr val="000000"/>
                </a:solidFill>
                <a:latin typeface="Times New Roman"/>
                <a:ea typeface="Calibri"/>
                <a:cs typeface="Times New Roman"/>
              </a:rPr>
              <a:t>Назови как называется твоя Родина?</a:t>
            </a:r>
            <a:endParaRPr lang="ru-RU" sz="1800" dirty="0">
              <a:solidFill>
                <a:srgbClr val="000000"/>
              </a:solidFill>
              <a:latin typeface="Calibri"/>
              <a:ea typeface="Calibri"/>
              <a:cs typeface="Times New Roman"/>
            </a:endParaRPr>
          </a:p>
          <a:p>
            <a:pPr marL="0" lvl="0" indent="0" algn="just">
              <a:lnSpc>
                <a:spcPct val="115000"/>
              </a:lnSpc>
              <a:spcAft>
                <a:spcPts val="0"/>
              </a:spcAft>
              <a:buNone/>
            </a:pPr>
            <a:r>
              <a:rPr lang="ru-RU" sz="1800" b="1" dirty="0">
                <a:solidFill>
                  <a:srgbClr val="000000"/>
                </a:solidFill>
                <a:latin typeface="Times New Roman"/>
                <a:ea typeface="Calibri"/>
                <a:cs typeface="Times New Roman"/>
              </a:rPr>
              <a:t>	Грань «</a:t>
            </a:r>
            <a:r>
              <a:rPr lang="ru-RU" sz="1800" b="1" dirty="0" smtClean="0">
                <a:solidFill>
                  <a:srgbClr val="000000"/>
                </a:solidFill>
                <a:latin typeface="Times New Roman"/>
                <a:ea typeface="Calibri"/>
                <a:cs typeface="Times New Roman"/>
              </a:rPr>
              <a:t>Почему</a:t>
            </a:r>
            <a:r>
              <a:rPr lang="ru-RU" sz="1800" dirty="0" smtClean="0">
                <a:solidFill>
                  <a:srgbClr val="000000"/>
                </a:solidFill>
                <a:latin typeface="Times New Roman"/>
                <a:ea typeface="Calibri"/>
                <a:cs typeface="Times New Roman"/>
              </a:rPr>
              <a:t>» -  </a:t>
            </a:r>
            <a:r>
              <a:rPr lang="ru-RU" sz="1800" dirty="0">
                <a:solidFill>
                  <a:srgbClr val="000000"/>
                </a:solidFill>
                <a:latin typeface="Times New Roman"/>
                <a:ea typeface="Calibri"/>
                <a:cs typeface="Times New Roman"/>
              </a:rPr>
              <a:t>Это блок вопросов позволяет сформулировать причинно-следственные связи, то есть описать процессы, которые происходят с указанным предметом, явлением.  </a:t>
            </a:r>
            <a:endParaRPr lang="ru-RU" sz="1800" dirty="0">
              <a:solidFill>
                <a:srgbClr val="000000"/>
              </a:solidFill>
              <a:latin typeface="Calibri"/>
              <a:ea typeface="Calibri"/>
              <a:cs typeface="Times New Roman"/>
            </a:endParaRPr>
          </a:p>
          <a:p>
            <a:pPr marL="0" lvl="0" indent="0" algn="just">
              <a:lnSpc>
                <a:spcPct val="115000"/>
              </a:lnSpc>
              <a:spcAft>
                <a:spcPts val="0"/>
              </a:spcAft>
              <a:buNone/>
            </a:pPr>
            <a:r>
              <a:rPr lang="ru-RU" sz="1800" b="1" dirty="0">
                <a:solidFill>
                  <a:srgbClr val="000000"/>
                </a:solidFill>
                <a:latin typeface="Times New Roman"/>
                <a:ea typeface="Calibri"/>
                <a:cs typeface="Times New Roman"/>
              </a:rPr>
              <a:t>Например: </a:t>
            </a:r>
            <a:r>
              <a:rPr lang="ru-RU" sz="1800" dirty="0">
                <a:solidFill>
                  <a:srgbClr val="000000"/>
                </a:solidFill>
                <a:latin typeface="Times New Roman"/>
                <a:ea typeface="Calibri"/>
                <a:cs typeface="Times New Roman"/>
              </a:rPr>
              <a:t>Почему </a:t>
            </a:r>
            <a:r>
              <a:rPr lang="ru-RU" sz="1800" dirty="0" smtClean="0">
                <a:solidFill>
                  <a:srgbClr val="000000"/>
                </a:solidFill>
                <a:latin typeface="Times New Roman"/>
                <a:ea typeface="Calibri"/>
                <a:cs typeface="Times New Roman"/>
              </a:rPr>
              <a:t>Флаг России называют </a:t>
            </a:r>
            <a:r>
              <a:rPr lang="ru-RU" sz="1800" dirty="0" err="1" smtClean="0">
                <a:solidFill>
                  <a:srgbClr val="000000"/>
                </a:solidFill>
                <a:latin typeface="Times New Roman"/>
                <a:ea typeface="Calibri"/>
                <a:cs typeface="Times New Roman"/>
              </a:rPr>
              <a:t>триколором</a:t>
            </a:r>
            <a:r>
              <a:rPr lang="ru-RU" sz="1800" dirty="0" smtClean="0">
                <a:solidFill>
                  <a:srgbClr val="000000"/>
                </a:solidFill>
                <a:latin typeface="Times New Roman"/>
                <a:ea typeface="Calibri"/>
                <a:cs typeface="Times New Roman"/>
              </a:rPr>
              <a:t>?.</a:t>
            </a:r>
            <a:endParaRPr lang="ru-RU" sz="1800" dirty="0" smtClean="0">
              <a:solidFill>
                <a:srgbClr val="000000"/>
              </a:solidFill>
              <a:latin typeface="Calibri"/>
              <a:ea typeface="Calibri"/>
              <a:cs typeface="Times New Roman"/>
            </a:endParaRPr>
          </a:p>
          <a:p>
            <a:pPr marL="0" lvl="0" indent="0" algn="just">
              <a:lnSpc>
                <a:spcPct val="115000"/>
              </a:lnSpc>
              <a:spcAft>
                <a:spcPts val="0"/>
              </a:spcAft>
              <a:buNone/>
            </a:pPr>
            <a:r>
              <a:rPr lang="ru-RU" sz="1800" b="1" dirty="0">
                <a:solidFill>
                  <a:srgbClr val="000000"/>
                </a:solidFill>
                <a:latin typeface="Calibri"/>
                <a:ea typeface="Calibri"/>
                <a:cs typeface="Times New Roman"/>
              </a:rPr>
              <a:t>	</a:t>
            </a:r>
            <a:r>
              <a:rPr lang="ru-RU" sz="1800" b="1" dirty="0">
                <a:solidFill>
                  <a:srgbClr val="000000"/>
                </a:solidFill>
                <a:latin typeface="Times New Roman"/>
                <a:ea typeface="Calibri"/>
                <a:cs typeface="Times New Roman"/>
              </a:rPr>
              <a:t> Грань « </a:t>
            </a:r>
            <a:r>
              <a:rPr lang="ru-RU" sz="1800" b="1" dirty="0" smtClean="0">
                <a:solidFill>
                  <a:srgbClr val="000000"/>
                </a:solidFill>
                <a:latin typeface="Times New Roman"/>
                <a:ea typeface="Calibri"/>
                <a:cs typeface="Times New Roman"/>
              </a:rPr>
              <a:t>Объясни</a:t>
            </a:r>
            <a:r>
              <a:rPr lang="ru-RU" sz="1800" dirty="0" smtClean="0">
                <a:solidFill>
                  <a:srgbClr val="000000"/>
                </a:solidFill>
                <a:latin typeface="Times New Roman"/>
                <a:ea typeface="Calibri"/>
                <a:cs typeface="Times New Roman"/>
              </a:rPr>
              <a:t>» -  </a:t>
            </a:r>
            <a:r>
              <a:rPr lang="ru-RU" sz="1800" dirty="0">
                <a:solidFill>
                  <a:srgbClr val="000000"/>
                </a:solidFill>
                <a:latin typeface="Times New Roman"/>
                <a:ea typeface="Calibri"/>
                <a:cs typeface="Times New Roman"/>
              </a:rPr>
              <a:t>Это вопросы уточняющие. </a:t>
            </a:r>
            <a:r>
              <a:rPr lang="ru-RU" sz="1800" dirty="0" smtClean="0">
                <a:solidFill>
                  <a:srgbClr val="000000"/>
                </a:solidFill>
                <a:latin typeface="Times New Roman"/>
                <a:ea typeface="Calibri"/>
                <a:cs typeface="Times New Roman"/>
              </a:rPr>
              <a:t>Они помогают </a:t>
            </a:r>
            <a:r>
              <a:rPr lang="ru-RU" sz="1800" dirty="0">
                <a:solidFill>
                  <a:srgbClr val="000000"/>
                </a:solidFill>
                <a:latin typeface="Times New Roman"/>
                <a:ea typeface="Calibri"/>
                <a:cs typeface="Times New Roman"/>
              </a:rPr>
              <a:t>увидеть проблему в разных аспектах и сфокусировать внимание на всех сторонах заданной проблемы.</a:t>
            </a:r>
            <a:endParaRPr lang="ru-RU" sz="1800" dirty="0">
              <a:solidFill>
                <a:srgbClr val="000000"/>
              </a:solidFill>
              <a:latin typeface="Calibri"/>
              <a:ea typeface="Calibri"/>
              <a:cs typeface="Times New Roman"/>
            </a:endParaRPr>
          </a:p>
          <a:p>
            <a:pPr marL="0" lvl="0" indent="0" algn="just">
              <a:lnSpc>
                <a:spcPct val="115000"/>
              </a:lnSpc>
              <a:spcAft>
                <a:spcPts val="0"/>
              </a:spcAft>
              <a:buNone/>
            </a:pPr>
            <a:r>
              <a:rPr lang="ru-RU" sz="1800" b="1" dirty="0" smtClean="0">
                <a:solidFill>
                  <a:srgbClr val="000000"/>
                </a:solidFill>
                <a:latin typeface="Times New Roman"/>
                <a:ea typeface="Calibri"/>
                <a:cs typeface="Times New Roman"/>
              </a:rPr>
              <a:t>Например</a:t>
            </a:r>
            <a:r>
              <a:rPr lang="ru-RU" sz="1800" dirty="0" smtClean="0">
                <a:solidFill>
                  <a:srgbClr val="000000"/>
                </a:solidFill>
                <a:latin typeface="Times New Roman"/>
                <a:ea typeface="Calibri"/>
                <a:cs typeface="Times New Roman"/>
              </a:rPr>
              <a:t>: Объясни, как выглядит русский народный костюм?</a:t>
            </a:r>
            <a:endParaRPr lang="ru-RU" sz="1800" dirty="0"/>
          </a:p>
        </p:txBody>
      </p:sp>
    </p:spTree>
    <p:extLst>
      <p:ext uri="{BB962C8B-B14F-4D97-AF65-F5344CB8AC3E}">
        <p14:creationId xmlns:p14="http://schemas.microsoft.com/office/powerpoint/2010/main" val="149754838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276" b="25711"/>
          <a:stretch/>
        </p:blipFill>
        <p:spPr bwMode="auto">
          <a:xfrm>
            <a:off x="367736" y="2060848"/>
            <a:ext cx="2839678" cy="2878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3419872" y="0"/>
            <a:ext cx="5184576" cy="6021288"/>
          </a:xfrm>
        </p:spPr>
        <p:txBody>
          <a:bodyPr/>
          <a:lstStyle/>
          <a:p>
            <a:pPr marL="0" indent="0" algn="just">
              <a:lnSpc>
                <a:spcPct val="115000"/>
              </a:lnSpc>
              <a:spcAft>
                <a:spcPts val="0"/>
              </a:spcAft>
              <a:buNone/>
            </a:pPr>
            <a:r>
              <a:rPr lang="ru-RU" sz="2000" b="1" dirty="0" smtClean="0">
                <a:effectLst/>
                <a:latin typeface="Times New Roman"/>
                <a:ea typeface="Calibri"/>
                <a:cs typeface="Times New Roman"/>
              </a:rPr>
              <a:t>	</a:t>
            </a:r>
            <a:r>
              <a:rPr lang="ru-RU" sz="1600" b="1" dirty="0">
                <a:solidFill>
                  <a:srgbClr val="000000"/>
                </a:solidFill>
                <a:latin typeface="Times New Roman"/>
                <a:ea typeface="Calibri"/>
                <a:cs typeface="Times New Roman"/>
              </a:rPr>
              <a:t> Грань </a:t>
            </a:r>
            <a:r>
              <a:rPr lang="ru-RU" sz="1600" b="1" dirty="0" smtClean="0">
                <a:solidFill>
                  <a:srgbClr val="000000"/>
                </a:solidFill>
                <a:latin typeface="Times New Roman"/>
                <a:ea typeface="Calibri"/>
                <a:cs typeface="Times New Roman"/>
              </a:rPr>
              <a:t>«</a:t>
            </a:r>
            <a:r>
              <a:rPr lang="ru-RU" sz="1600" b="1" dirty="0" smtClean="0">
                <a:effectLst/>
                <a:latin typeface="Times New Roman"/>
                <a:ea typeface="Calibri"/>
                <a:cs typeface="Times New Roman"/>
              </a:rPr>
              <a:t>Предложи</a:t>
            </a:r>
            <a:r>
              <a:rPr lang="ru-RU" sz="1600" dirty="0" smtClean="0">
                <a:latin typeface="Times New Roman"/>
                <a:ea typeface="Calibri"/>
                <a:cs typeface="Times New Roman"/>
              </a:rPr>
              <a:t>» - </a:t>
            </a:r>
            <a:r>
              <a:rPr lang="ru-RU" sz="1600" dirty="0" smtClean="0">
                <a:effectLst/>
                <a:latin typeface="Times New Roman"/>
                <a:ea typeface="Calibri"/>
                <a:cs typeface="Times New Roman"/>
              </a:rPr>
              <a:t> Ребёнок должен предложить свою задачу, которая позволяет применить то или иное правило. Либо предложить свое видение проблемы, свои идеи. То есть, ребёнок должен объяснить, как использовать то или иное знание на практике, для решения конкретных ситуаций.</a:t>
            </a:r>
            <a:endParaRPr lang="ru-RU" sz="1600" dirty="0" smtClean="0">
              <a:effectLst/>
              <a:latin typeface="Calibri"/>
              <a:ea typeface="Calibri"/>
              <a:cs typeface="Times New Roman"/>
            </a:endParaRPr>
          </a:p>
          <a:p>
            <a:pPr marL="0" indent="0" algn="just">
              <a:lnSpc>
                <a:spcPct val="115000"/>
              </a:lnSpc>
              <a:spcAft>
                <a:spcPts val="0"/>
              </a:spcAft>
              <a:buNone/>
            </a:pPr>
            <a:r>
              <a:rPr lang="ru-RU" sz="1600" b="1" dirty="0" smtClean="0">
                <a:effectLst/>
                <a:latin typeface="Times New Roman"/>
                <a:ea typeface="Calibri"/>
                <a:cs typeface="Times New Roman"/>
              </a:rPr>
              <a:t>Например: </a:t>
            </a:r>
            <a:r>
              <a:rPr lang="ru-RU" sz="1600" dirty="0" smtClean="0">
                <a:effectLst/>
                <a:latin typeface="Times New Roman"/>
                <a:ea typeface="Calibri"/>
                <a:cs typeface="Times New Roman"/>
              </a:rPr>
              <a:t>Предложи народные игры в которые ты можешь поиграть с друзьями. </a:t>
            </a:r>
            <a:endParaRPr lang="ru-RU" sz="1600" dirty="0" smtClean="0">
              <a:effectLst/>
              <a:latin typeface="Calibri"/>
              <a:ea typeface="Calibri"/>
              <a:cs typeface="Times New Roman"/>
            </a:endParaRPr>
          </a:p>
          <a:p>
            <a:pPr marL="0" indent="0" algn="just">
              <a:lnSpc>
                <a:spcPct val="115000"/>
              </a:lnSpc>
              <a:spcAft>
                <a:spcPts val="0"/>
              </a:spcAft>
              <a:buNone/>
            </a:pPr>
            <a:r>
              <a:rPr lang="ru-RU" sz="1600" b="1" dirty="0" smtClean="0">
                <a:effectLst/>
                <a:latin typeface="Times New Roman"/>
                <a:ea typeface="Calibri"/>
                <a:cs typeface="Times New Roman"/>
              </a:rPr>
              <a:t>	</a:t>
            </a:r>
            <a:r>
              <a:rPr lang="ru-RU" sz="1600" b="1" dirty="0">
                <a:solidFill>
                  <a:srgbClr val="000000"/>
                </a:solidFill>
                <a:latin typeface="Times New Roman"/>
                <a:ea typeface="Calibri"/>
                <a:cs typeface="Times New Roman"/>
              </a:rPr>
              <a:t> Грань </a:t>
            </a:r>
            <a:r>
              <a:rPr lang="ru-RU" sz="1600" b="1" dirty="0" smtClean="0">
                <a:solidFill>
                  <a:srgbClr val="000000"/>
                </a:solidFill>
                <a:latin typeface="Times New Roman"/>
                <a:ea typeface="Calibri"/>
                <a:cs typeface="Times New Roman"/>
              </a:rPr>
              <a:t>«</a:t>
            </a:r>
            <a:r>
              <a:rPr lang="ru-RU" sz="1600" b="1" dirty="0" smtClean="0">
                <a:effectLst/>
                <a:latin typeface="Times New Roman"/>
                <a:ea typeface="Calibri"/>
                <a:cs typeface="Times New Roman"/>
              </a:rPr>
              <a:t>Придумай»</a:t>
            </a:r>
            <a:r>
              <a:rPr lang="ru-RU" sz="1600" dirty="0" smtClean="0">
                <a:effectLst/>
                <a:latin typeface="Times New Roman"/>
                <a:ea typeface="Calibri"/>
                <a:cs typeface="Times New Roman"/>
              </a:rPr>
              <a:t> — это вопросы творческие, которые содержат в себе элемент предположения, вымысла.</a:t>
            </a:r>
            <a:endParaRPr lang="ru-RU" sz="1600" dirty="0" smtClean="0">
              <a:effectLst/>
              <a:latin typeface="Calibri"/>
              <a:ea typeface="Calibri"/>
              <a:cs typeface="Times New Roman"/>
            </a:endParaRPr>
          </a:p>
          <a:p>
            <a:pPr marL="0" indent="0" algn="just">
              <a:lnSpc>
                <a:spcPct val="115000"/>
              </a:lnSpc>
              <a:spcAft>
                <a:spcPts val="0"/>
              </a:spcAft>
              <a:buNone/>
            </a:pPr>
            <a:r>
              <a:rPr lang="ru-RU" sz="1600" b="1" dirty="0" smtClean="0">
                <a:effectLst/>
                <a:latin typeface="Times New Roman"/>
                <a:ea typeface="Calibri"/>
                <a:cs typeface="Times New Roman"/>
              </a:rPr>
              <a:t>Например: </a:t>
            </a:r>
            <a:r>
              <a:rPr lang="ru-RU" sz="1600" dirty="0" smtClean="0">
                <a:effectLst/>
                <a:latin typeface="Times New Roman"/>
                <a:ea typeface="Calibri"/>
                <a:cs typeface="Times New Roman"/>
              </a:rPr>
              <a:t>Придумай, свой символ России.  </a:t>
            </a:r>
            <a:endParaRPr lang="ru-RU" sz="1600" dirty="0" smtClean="0">
              <a:effectLst/>
              <a:latin typeface="Calibri"/>
              <a:ea typeface="Calibri"/>
              <a:cs typeface="Times New Roman"/>
            </a:endParaRPr>
          </a:p>
          <a:p>
            <a:pPr marL="0" indent="0" algn="just">
              <a:lnSpc>
                <a:spcPct val="115000"/>
              </a:lnSpc>
              <a:spcAft>
                <a:spcPts val="0"/>
              </a:spcAft>
              <a:buNone/>
            </a:pPr>
            <a:r>
              <a:rPr lang="ru-RU" sz="1600" b="1" dirty="0" smtClean="0">
                <a:effectLst/>
                <a:latin typeface="Times New Roman"/>
                <a:ea typeface="Calibri"/>
                <a:cs typeface="Times New Roman"/>
              </a:rPr>
              <a:t>	</a:t>
            </a:r>
            <a:r>
              <a:rPr lang="ru-RU" sz="1600" b="1" dirty="0">
                <a:solidFill>
                  <a:srgbClr val="000000"/>
                </a:solidFill>
                <a:latin typeface="Times New Roman"/>
                <a:ea typeface="Calibri"/>
                <a:cs typeface="Times New Roman"/>
              </a:rPr>
              <a:t> Грань </a:t>
            </a:r>
            <a:r>
              <a:rPr lang="ru-RU" sz="1600" b="1" dirty="0" smtClean="0">
                <a:solidFill>
                  <a:srgbClr val="000000"/>
                </a:solidFill>
                <a:latin typeface="Times New Roman"/>
                <a:ea typeface="Calibri"/>
                <a:cs typeface="Times New Roman"/>
              </a:rPr>
              <a:t>«</a:t>
            </a:r>
            <a:r>
              <a:rPr lang="ru-RU" sz="1600" b="1" dirty="0" smtClean="0">
                <a:effectLst/>
                <a:latin typeface="Times New Roman"/>
                <a:ea typeface="Calibri"/>
                <a:cs typeface="Times New Roman"/>
              </a:rPr>
              <a:t>Поделись»</a:t>
            </a:r>
            <a:r>
              <a:rPr lang="ru-RU" sz="1600" dirty="0" smtClean="0">
                <a:effectLst/>
                <a:latin typeface="Times New Roman"/>
                <a:ea typeface="Calibri"/>
                <a:cs typeface="Times New Roman"/>
              </a:rPr>
              <a:t> — вопросы этого блока предназначены для активации мыслительной деятельности детей, учат их анализировать, выделять факты и следствия, оценивать значимость полученных сведений, акцентировать внимание на их оценке.</a:t>
            </a:r>
            <a:r>
              <a:rPr lang="ru-RU" sz="1600" dirty="0">
                <a:latin typeface="Calibri"/>
                <a:ea typeface="Calibri"/>
                <a:cs typeface="Times New Roman"/>
              </a:rPr>
              <a:t> </a:t>
            </a:r>
            <a:r>
              <a:rPr lang="ru-RU" sz="1600" dirty="0" smtClean="0">
                <a:effectLst/>
                <a:latin typeface="Times New Roman"/>
                <a:ea typeface="Calibri"/>
                <a:cs typeface="Times New Roman"/>
              </a:rPr>
              <a:t>Вопросам этого блока желательно добавлять эмоциональную окраску. То есть, сконцентрировать внимание на ощущениях и чувствах ребёнка, его эмоциях, которые вызваны названной темой.</a:t>
            </a:r>
            <a:endParaRPr lang="ru-RU" sz="1600" dirty="0" smtClean="0">
              <a:effectLst/>
              <a:latin typeface="Calibri"/>
              <a:ea typeface="Calibri"/>
              <a:cs typeface="Times New Roman"/>
            </a:endParaRPr>
          </a:p>
          <a:p>
            <a:pPr marL="0" indent="0" algn="just">
              <a:lnSpc>
                <a:spcPct val="115000"/>
              </a:lnSpc>
              <a:spcAft>
                <a:spcPts val="0"/>
              </a:spcAft>
              <a:buNone/>
            </a:pPr>
            <a:r>
              <a:rPr lang="ru-RU" sz="1600" b="1" dirty="0" smtClean="0">
                <a:effectLst/>
                <a:latin typeface="Times New Roman"/>
                <a:ea typeface="Calibri"/>
                <a:cs typeface="Times New Roman"/>
              </a:rPr>
              <a:t>Например</a:t>
            </a:r>
            <a:r>
              <a:rPr lang="ru-RU" sz="1600" dirty="0" smtClean="0">
                <a:latin typeface="Times New Roman"/>
                <a:ea typeface="Calibri"/>
                <a:cs typeface="Times New Roman"/>
              </a:rPr>
              <a:t>: Поделись как ты празднуешь народные праздники.</a:t>
            </a:r>
            <a:endParaRPr lang="ru-RU" sz="1600" dirty="0" smtClean="0">
              <a:effectLst/>
              <a:latin typeface="Calibri"/>
              <a:ea typeface="Calibri"/>
              <a:cs typeface="Times New Roman"/>
            </a:endParaRP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42844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568952" cy="6525344"/>
          </a:xfrm>
        </p:spPr>
        <p:txBody>
          <a:bodyPr/>
          <a:lstStyle/>
          <a:p>
            <a:pPr marL="0" indent="0" algn="ctr">
              <a:lnSpc>
                <a:spcPct val="115000"/>
              </a:lnSpc>
              <a:spcAft>
                <a:spcPts val="0"/>
              </a:spcAft>
              <a:buNone/>
            </a:pPr>
            <a:r>
              <a:rPr lang="ru-RU" sz="2800" b="1" dirty="0" smtClean="0">
                <a:effectLst/>
                <a:latin typeface="Times New Roman"/>
                <a:ea typeface="Calibri"/>
                <a:cs typeface="Times New Roman"/>
              </a:rPr>
              <a:t>Применение</a:t>
            </a:r>
            <a:endParaRPr lang="ru-RU" sz="2400" dirty="0" smtClean="0">
              <a:latin typeface="Calibri"/>
              <a:ea typeface="Calibri"/>
              <a:cs typeface="Times New Roman"/>
            </a:endParaRPr>
          </a:p>
          <a:p>
            <a:pPr marL="0" indent="0">
              <a:lnSpc>
                <a:spcPct val="115000"/>
              </a:lnSpc>
              <a:spcAft>
                <a:spcPts val="0"/>
              </a:spcAft>
              <a:buNone/>
            </a:pPr>
            <a:r>
              <a:rPr lang="ru-RU" sz="2400" dirty="0" smtClean="0">
                <a:effectLst/>
                <a:latin typeface="Times New Roman"/>
                <a:ea typeface="Calibri"/>
                <a:cs typeface="Times New Roman"/>
              </a:rPr>
              <a:t>	«Кубик </a:t>
            </a:r>
            <a:r>
              <a:rPr lang="ru-RU" sz="2400" dirty="0" err="1" smtClean="0">
                <a:effectLst/>
                <a:latin typeface="Times New Roman"/>
                <a:ea typeface="Calibri"/>
                <a:cs typeface="Times New Roman"/>
              </a:rPr>
              <a:t>Блума</a:t>
            </a:r>
            <a:r>
              <a:rPr lang="ru-RU" sz="2400" dirty="0" smtClean="0">
                <a:effectLst/>
                <a:latin typeface="Times New Roman"/>
                <a:ea typeface="Calibri"/>
                <a:cs typeface="Times New Roman"/>
              </a:rPr>
              <a:t>» можно использовать во всех группах и по всем  образовательным областям. </a:t>
            </a:r>
            <a:endParaRPr lang="ru-RU" sz="2000" dirty="0" smtClean="0">
              <a:effectLst/>
              <a:latin typeface="Calibri"/>
              <a:ea typeface="Calibri"/>
              <a:cs typeface="Times New Roman"/>
            </a:endParaRPr>
          </a:p>
          <a:p>
            <a:pPr marL="0" indent="0" algn="just">
              <a:lnSpc>
                <a:spcPct val="115000"/>
              </a:lnSpc>
              <a:spcAft>
                <a:spcPts val="0"/>
              </a:spcAft>
              <a:buNone/>
            </a:pPr>
            <a:r>
              <a:rPr lang="ru-RU" sz="2400" b="1" dirty="0" smtClean="0">
                <a:effectLst/>
                <a:latin typeface="Times New Roman"/>
                <a:ea typeface="Calibri"/>
                <a:cs typeface="Times New Roman"/>
              </a:rPr>
              <a:t>Наиболее удобно применять этот приём на обобщающих занятиях, когда у детей  уже есть представление о сути темы.</a:t>
            </a:r>
            <a:endParaRPr lang="ru-RU" sz="2000" dirty="0" smtClean="0">
              <a:effectLst/>
              <a:latin typeface="Calibri"/>
              <a:ea typeface="Calibri"/>
              <a:cs typeface="Times New Roman"/>
            </a:endParaRPr>
          </a:p>
          <a:p>
            <a:pPr marL="0" indent="0" algn="just">
              <a:lnSpc>
                <a:spcPct val="115000"/>
              </a:lnSpc>
              <a:spcAft>
                <a:spcPts val="0"/>
              </a:spcAft>
              <a:buNone/>
            </a:pPr>
            <a:r>
              <a:rPr lang="ru-RU" sz="2400" dirty="0" smtClean="0">
                <a:effectLst/>
                <a:latin typeface="Times New Roman"/>
                <a:ea typeface="Calibri"/>
                <a:cs typeface="Times New Roman"/>
              </a:rPr>
              <a:t>	Что касается использования на более раннем этапе изучения блока материала, то в этом случае работу с кубиком можно сделать групповой, то есть ответы на вопросы  нужно будет формулировать вместе.</a:t>
            </a:r>
            <a:endParaRPr lang="ru-RU" sz="2000" dirty="0" smtClean="0">
              <a:effectLst/>
              <a:latin typeface="Calibri"/>
              <a:ea typeface="Calibri"/>
              <a:cs typeface="Times New Roman"/>
            </a:endParaRPr>
          </a:p>
          <a:p>
            <a:pPr marL="0" indent="0" algn="just">
              <a:lnSpc>
                <a:spcPct val="115000"/>
              </a:lnSpc>
              <a:spcAft>
                <a:spcPts val="0"/>
              </a:spcAft>
              <a:buNone/>
            </a:pPr>
            <a:r>
              <a:rPr lang="ru-RU" sz="2400" dirty="0" smtClean="0">
                <a:effectLst/>
                <a:latin typeface="Times New Roman"/>
                <a:ea typeface="Calibri"/>
                <a:cs typeface="Times New Roman"/>
              </a:rPr>
              <a:t>	Этот упрощённый способ помогает не только «собрать в кучку» все знания детей, но и развить в ребятах чувство коллективизма, необходимости помогать друг другу и нести ответственность за работу всех членов команды.</a:t>
            </a:r>
            <a:endParaRPr lang="ru-RU" sz="2000" dirty="0" smtClean="0">
              <a:effectLst/>
              <a:latin typeface="Calibri"/>
              <a:ea typeface="Calibri"/>
              <a:cs typeface="Times New Roman"/>
            </a:endParaRP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55895"/>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1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2_colormaster">
      <a:majorFont>
        <a:latin typeface="Arial"/>
        <a:ea typeface=""/>
        <a:cs typeface=""/>
      </a:majorFont>
      <a:minorFont>
        <a:latin typeface="Arial"/>
        <a:ea typeface=""/>
        <a:cs typeface=""/>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метод.среда</Template>
  <TotalTime>237</TotalTime>
  <Words>339</Words>
  <Application>Microsoft Office PowerPoint</Application>
  <PresentationFormat>Экран (4:3)</PresentationFormat>
  <Paragraphs>45</Paragraphs>
  <Slides>11</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1_colormaster</vt:lpstr>
      <vt:lpstr>2_colormaster</vt:lpstr>
      <vt:lpstr>3_colormaster</vt:lpstr>
      <vt:lpstr>4_colormaster</vt:lpstr>
      <vt:lpstr>   КУБИК  БЛУМА как приём педагогической инновационной технологии  по нравственно – патриотическому воспитанию детей дошкольного возраста  </vt:lpstr>
      <vt:lpstr>Презентация PowerPoint</vt:lpstr>
      <vt:lpstr>Презентация PowerPoint</vt:lpstr>
      <vt:lpstr>Бенджамин Блум известен как автор уникальной системы алгоритмов педагогической деятельности. Предложенная им теория, разделяет образовательные цели на три блока: когнитивную, психомоторную и аффективную. Проще говоря, эти цели можно обозначить блоками «Знаю», «Творю» и «Умею». То есть, ребенку предлагают не готовое знание, а проблему. А он, используя свой опыт и познания, должен найти пути разрешения этой проблемы.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КУБИК  БЛУМА как приём педагогической инновационной технологии</dc:title>
  <dc:creator>RePack by Diakov</dc:creator>
  <cp:lastModifiedBy>User</cp:lastModifiedBy>
  <cp:revision>19</cp:revision>
  <dcterms:created xsi:type="dcterms:W3CDTF">2022-03-28T12:47:06Z</dcterms:created>
  <dcterms:modified xsi:type="dcterms:W3CDTF">2023-11-20T05:32:36Z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1034713</vt:lpwstr>
  </property>
  <property fmtid="{D5CDD505-2E9C-101B-9397-08002B2CF9AE}" pid="3" name="NXPowerLiteSettings">
    <vt:lpwstr>F7000400038000</vt:lpwstr>
  </property>
  <property fmtid="{D5CDD505-2E9C-101B-9397-08002B2CF9AE}" pid="4" name="NXPowerLiteVersion">
    <vt:lpwstr>S9.2.0</vt:lpwstr>
  </property>
</Properties>
</file>